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1" r:id="rId3"/>
    <p:sldId id="262" r:id="rId4"/>
    <p:sldId id="266" r:id="rId5"/>
    <p:sldId id="272" r:id="rId6"/>
    <p:sldId id="263" r:id="rId7"/>
    <p:sldId id="257" r:id="rId8"/>
    <p:sldId id="258" r:id="rId9"/>
    <p:sldId id="264" r:id="rId10"/>
    <p:sldId id="275" r:id="rId11"/>
    <p:sldId id="259"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snapToObjects="1">
      <p:cViewPr varScale="1">
        <p:scale>
          <a:sx n="82" d="100"/>
          <a:sy n="82" d="100"/>
        </p:scale>
        <p:origin x="691" y="7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‹N›</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‹N›</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‹N›</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5/23/2022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5/23/2022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5/23/2022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5/23/2022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5/23/2022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5/23/2022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media" Target="../media/media2.m4a"/><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image" Target="../media/image1.png"/><Relationship Id="rId5" Type="http://schemas.openxmlformats.org/officeDocument/2006/relationships/slideLayout" Target="../slideLayouts/slideLayout2.xml"/><Relationship Id="rId4" Type="http://schemas.openxmlformats.org/officeDocument/2006/relationships/audio" Target="../media/media2.m4a"/></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66454-CCA4-AB4E-84A1-C146CFAD43FD}"/>
              </a:ext>
            </a:extLst>
          </p:cNvPr>
          <p:cNvSpPr>
            <a:spLocks noGrp="1"/>
          </p:cNvSpPr>
          <p:nvPr>
            <p:ph type="ctrTitle"/>
          </p:nvPr>
        </p:nvSpPr>
        <p:spPr>
          <a:xfrm>
            <a:off x="2589213" y="1408386"/>
            <a:ext cx="8915399" cy="2648607"/>
          </a:xfrm>
        </p:spPr>
        <p:txBody>
          <a:bodyPr>
            <a:normAutofit/>
          </a:bodyPr>
          <a:lstStyle/>
          <a:p>
            <a:pPr algn="ctr"/>
            <a:r>
              <a:rPr lang="en-US" sz="4000" dirty="0"/>
              <a:t>The Intersectional Positionality of the Group Analyst</a:t>
            </a:r>
            <a:br>
              <a:rPr lang="en-US" sz="4000" dirty="0"/>
            </a:br>
            <a:br>
              <a:rPr lang="en-US" sz="4000" dirty="0"/>
            </a:br>
            <a:r>
              <a:rPr lang="en-US" sz="4000" dirty="0"/>
              <a:t>EGATIN</a:t>
            </a:r>
          </a:p>
        </p:txBody>
      </p:sp>
      <p:sp>
        <p:nvSpPr>
          <p:cNvPr id="3" name="Subtitle 2">
            <a:extLst>
              <a:ext uri="{FF2B5EF4-FFF2-40B4-BE49-F238E27FC236}">
                <a16:creationId xmlns:a16="http://schemas.microsoft.com/office/drawing/2014/main" id="{2E8CB3DB-B455-9F4B-B30E-B9AC3B1CB026}"/>
              </a:ext>
            </a:extLst>
          </p:cNvPr>
          <p:cNvSpPr>
            <a:spLocks noGrp="1"/>
          </p:cNvSpPr>
          <p:nvPr>
            <p:ph type="subTitle" idx="1"/>
          </p:nvPr>
        </p:nvSpPr>
        <p:spPr/>
        <p:txBody>
          <a:bodyPr>
            <a:normAutofit lnSpcReduction="10000"/>
          </a:bodyPr>
          <a:lstStyle/>
          <a:p>
            <a:r>
              <a:rPr lang="en-US" i="1" dirty="0"/>
              <a:t>Dr Stuart Stevenson</a:t>
            </a:r>
          </a:p>
          <a:p>
            <a:r>
              <a:rPr lang="en-US" i="1" dirty="0"/>
              <a:t>Group Analyst, Psychoanalytic Psychotherapist &amp;</a:t>
            </a:r>
          </a:p>
          <a:p>
            <a:r>
              <a:rPr lang="en-US" i="1" dirty="0"/>
              <a:t>Senior Lecturer in Social Work.  </a:t>
            </a:r>
          </a:p>
          <a:p>
            <a:endParaRPr lang="en-US" dirty="0"/>
          </a:p>
        </p:txBody>
      </p:sp>
    </p:spTree>
    <p:extLst>
      <p:ext uri="{BB962C8B-B14F-4D97-AF65-F5344CB8AC3E}">
        <p14:creationId xmlns:p14="http://schemas.microsoft.com/office/powerpoint/2010/main" val="2001280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79184-7BD4-064B-8501-3313F0652A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83B8158-F15D-3E4C-9F4D-D9AAB7003AB7}"/>
              </a:ext>
            </a:extLst>
          </p:cNvPr>
          <p:cNvSpPr>
            <a:spLocks noGrp="1"/>
          </p:cNvSpPr>
          <p:nvPr>
            <p:ph idx="1"/>
          </p:nvPr>
        </p:nvSpPr>
        <p:spPr/>
        <p:txBody>
          <a:bodyPr>
            <a:normAutofit lnSpcReduction="10000"/>
          </a:bodyPr>
          <a:lstStyle/>
          <a:p>
            <a:r>
              <a:rPr lang="en-GB" dirty="0"/>
              <a:t>We practice as clinicians within the context of a robust and enduring white supremacy  that is capable of violently and subtly re-asserting itself. </a:t>
            </a:r>
          </a:p>
          <a:p>
            <a:r>
              <a:rPr lang="en-GB" dirty="0"/>
              <a:t>This racist arc has a wide range from subtle but non-the less insidious micro aggressions to raging and murderous lynch mobs(Stevenson 2021).  </a:t>
            </a:r>
          </a:p>
          <a:p>
            <a:r>
              <a:rPr lang="en-GB" dirty="0"/>
              <a:t>Our clinical work is embedded within this </a:t>
            </a:r>
            <a:r>
              <a:rPr lang="en-GB" b="1" dirty="0"/>
              <a:t>traumatising </a:t>
            </a:r>
            <a:r>
              <a:rPr lang="en-GB" dirty="0"/>
              <a:t>context and is something that we need to negotiate diligently and relentlessly. </a:t>
            </a:r>
          </a:p>
          <a:p>
            <a:r>
              <a:rPr lang="en-GB" dirty="0"/>
              <a:t>Our own experience of privilege or marginalisation takes place within specific social historical contexts and the social, political, work and educational spaces that we occupy. </a:t>
            </a:r>
          </a:p>
          <a:p>
            <a:r>
              <a:rPr lang="en-GB" b="1" dirty="0"/>
              <a:t>This becomes ever more present when projective process that exist within society become amplified and, at times, weaponised</a:t>
            </a:r>
            <a:r>
              <a:rPr lang="en-GB" dirty="0"/>
              <a:t> even within our clinical practice and psychotherapy groups.</a:t>
            </a:r>
          </a:p>
          <a:p>
            <a:endParaRPr lang="en-US" dirty="0"/>
          </a:p>
        </p:txBody>
      </p:sp>
    </p:spTree>
    <p:extLst>
      <p:ext uri="{BB962C8B-B14F-4D97-AF65-F5344CB8AC3E}">
        <p14:creationId xmlns:p14="http://schemas.microsoft.com/office/powerpoint/2010/main" val="55875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713CC-5FE0-8F46-96D9-902C928C961B}"/>
              </a:ext>
            </a:extLst>
          </p:cNvPr>
          <p:cNvSpPr>
            <a:spLocks noGrp="1"/>
          </p:cNvSpPr>
          <p:nvPr>
            <p:ph type="title"/>
          </p:nvPr>
        </p:nvSpPr>
        <p:spPr/>
        <p:txBody>
          <a:bodyPr>
            <a:noAutofit/>
          </a:bodyPr>
          <a:lstStyle/>
          <a:p>
            <a:pPr algn="ctr"/>
            <a:r>
              <a:rPr lang="en-US" sz="2000" dirty="0"/>
              <a:t>Clinical Implications: </a:t>
            </a:r>
            <a:br>
              <a:rPr lang="en-US" sz="2000" dirty="0"/>
            </a:br>
            <a:r>
              <a:rPr lang="en-US" sz="2000" dirty="0"/>
              <a:t>What we need to know when working with People who have suffered Structural Oppression </a:t>
            </a:r>
          </a:p>
        </p:txBody>
      </p:sp>
      <p:sp>
        <p:nvSpPr>
          <p:cNvPr id="3" name="Content Placeholder 2">
            <a:extLst>
              <a:ext uri="{FF2B5EF4-FFF2-40B4-BE49-F238E27FC236}">
                <a16:creationId xmlns:a16="http://schemas.microsoft.com/office/drawing/2014/main" id="{971D9993-AF5D-2A4B-8AC2-3CBAF4E3488D}"/>
              </a:ext>
            </a:extLst>
          </p:cNvPr>
          <p:cNvSpPr>
            <a:spLocks noGrp="1"/>
          </p:cNvSpPr>
          <p:nvPr>
            <p:ph idx="1"/>
          </p:nvPr>
        </p:nvSpPr>
        <p:spPr/>
        <p:txBody>
          <a:bodyPr>
            <a:normAutofit fontScale="92500" lnSpcReduction="10000"/>
          </a:bodyPr>
          <a:lstStyle/>
          <a:p>
            <a:pPr lvl="0"/>
            <a:r>
              <a:rPr lang="en-GB" sz="1500" dirty="0"/>
              <a:t>Even today and despite great progress here in the UK institutional trauma still powerfully  impacts people from marginalised  communities and this needs to be understood on conscious and unconscious levels. </a:t>
            </a:r>
          </a:p>
          <a:p>
            <a:pPr lvl="0"/>
            <a:r>
              <a:rPr lang="en-GB" sz="1500" dirty="0"/>
              <a:t>It is reasonable to expect that people from marginalised  communities who come to our clinics will previously have had a bad psychotherapy experience that may have re-traumatised them. </a:t>
            </a:r>
          </a:p>
          <a:p>
            <a:pPr lvl="0"/>
            <a:r>
              <a:rPr lang="en-GB" sz="1500" dirty="0"/>
              <a:t>We should not assume that we can all work with people from marginalised  communities and have an appropriate understanding of institutional  trauma without specialist training or supervision. </a:t>
            </a:r>
          </a:p>
          <a:p>
            <a:pPr lvl="0"/>
            <a:r>
              <a:rPr lang="en-GB" sz="1500" dirty="0"/>
              <a:t>It is not unusual in my experience when people from marginalised  communities present themselves at our clinics that they often arrive ‘psychically punch drunk’, due to years of managing trauma. </a:t>
            </a:r>
          </a:p>
          <a:p>
            <a:pPr lvl="0"/>
            <a:r>
              <a:rPr lang="en-GB" sz="1500" dirty="0"/>
              <a:t>Many of whom often resorting to dysfunctional attempts to mitigate psychic injury and pain.  </a:t>
            </a:r>
          </a:p>
          <a:p>
            <a:r>
              <a:rPr lang="en-GB" sz="1500" dirty="0"/>
              <a:t>The role of the clinician therefore is to recognise the implications such trauma  that impacts the psyches of people r marginalised and to help them to refute a patho-genic element in the evolution of their symptomatic conditions.</a:t>
            </a:r>
          </a:p>
          <a:p>
            <a:pPr lvl="0"/>
            <a:endParaRPr lang="en-GB" sz="1400" dirty="0"/>
          </a:p>
          <a:p>
            <a:endParaRPr lang="en-US" dirty="0"/>
          </a:p>
        </p:txBody>
      </p:sp>
    </p:spTree>
    <p:extLst>
      <p:ext uri="{BB962C8B-B14F-4D97-AF65-F5344CB8AC3E}">
        <p14:creationId xmlns:p14="http://schemas.microsoft.com/office/powerpoint/2010/main" val="1021728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F43B7-1312-9D40-8958-AC5B97E49EC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2B4C1525-5110-7742-9DA1-CF18C018EE5F}"/>
              </a:ext>
            </a:extLst>
          </p:cNvPr>
          <p:cNvSpPr>
            <a:spLocks noGrp="1"/>
          </p:cNvSpPr>
          <p:nvPr>
            <p:ph idx="1"/>
          </p:nvPr>
        </p:nvSpPr>
        <p:spPr/>
        <p:txBody>
          <a:bodyPr>
            <a:normAutofit fontScale="55000" lnSpcReduction="20000"/>
          </a:bodyPr>
          <a:lstStyle/>
          <a:p>
            <a:pPr>
              <a:lnSpc>
                <a:spcPct val="80000"/>
              </a:lnSpc>
            </a:pPr>
            <a:r>
              <a:rPr lang="en-US" altLang="en-US" dirty="0" err="1">
                <a:cs typeface="Arial" panose="020B0604020202020204" pitchFamily="34" charset="0"/>
              </a:rPr>
              <a:t>Bhugra</a:t>
            </a:r>
            <a:r>
              <a:rPr lang="en-US" altLang="en-US" dirty="0">
                <a:cs typeface="Arial" panose="020B0604020202020204" pitchFamily="34" charset="0"/>
              </a:rPr>
              <a:t>, D and </a:t>
            </a:r>
            <a:r>
              <a:rPr lang="en-US" altLang="en-US" dirty="0" err="1">
                <a:cs typeface="Arial" panose="020B0604020202020204" pitchFamily="34" charset="0"/>
              </a:rPr>
              <a:t>Bhui</a:t>
            </a:r>
            <a:r>
              <a:rPr lang="en-US" altLang="en-US" dirty="0">
                <a:cs typeface="Arial" panose="020B0604020202020204" pitchFamily="34" charset="0"/>
              </a:rPr>
              <a:t>, K (1998) Psychotherapy for Ethnic Minorities: Issues, Context and Practice, </a:t>
            </a:r>
            <a:r>
              <a:rPr lang="en-US" altLang="en-US" i="1" dirty="0">
                <a:cs typeface="Arial" panose="020B0604020202020204" pitchFamily="34" charset="0"/>
              </a:rPr>
              <a:t>British Journal of Psychotherapy, Vol 14, Number 3, Spring 1998, 310- 326</a:t>
            </a:r>
            <a:r>
              <a:rPr lang="en-US" altLang="en-US" dirty="0">
                <a:cs typeface="Arial" panose="020B0604020202020204" pitchFamily="34" charset="0"/>
              </a:rPr>
              <a:t> </a:t>
            </a:r>
          </a:p>
          <a:p>
            <a:pPr>
              <a:lnSpc>
                <a:spcPct val="80000"/>
              </a:lnSpc>
            </a:pPr>
            <a:r>
              <a:rPr lang="en-US" altLang="en-US" dirty="0">
                <a:cs typeface="Arial" panose="020B0604020202020204" pitchFamily="34" charset="0"/>
              </a:rPr>
              <a:t>BLACKWELL, D. 2014. Racism and the Unconscious. Review of M. </a:t>
            </a:r>
            <a:r>
              <a:rPr lang="en-US" altLang="en-US" dirty="0" err="1">
                <a:cs typeface="Arial" panose="020B0604020202020204" pitchFamily="34" charset="0"/>
              </a:rPr>
              <a:t>Fakhry</a:t>
            </a:r>
            <a:r>
              <a:rPr lang="en-US" altLang="en-US" dirty="0">
                <a:cs typeface="Arial" panose="020B0604020202020204" pitchFamily="34" charset="0"/>
              </a:rPr>
              <a:t> </a:t>
            </a:r>
            <a:r>
              <a:rPr lang="en-US" altLang="en-US" dirty="0" err="1">
                <a:cs typeface="Arial" panose="020B0604020202020204" pitchFamily="34" charset="0"/>
              </a:rPr>
              <a:t>Davids</a:t>
            </a:r>
            <a:r>
              <a:rPr lang="en-US" altLang="en-US" dirty="0">
                <a:cs typeface="Arial" panose="020B0604020202020204" pitchFamily="34" charset="0"/>
              </a:rPr>
              <a:t>, Internal Racism: A psychoanalytic Approach to Race and Difference. Sage Publications Sage UK: London, England.</a:t>
            </a:r>
          </a:p>
          <a:p>
            <a:pPr>
              <a:lnSpc>
                <a:spcPct val="80000"/>
              </a:lnSpc>
            </a:pPr>
            <a:r>
              <a:rPr lang="en-US" altLang="en-US" dirty="0">
                <a:cs typeface="Arial" panose="020B0604020202020204" pitchFamily="34" charset="0"/>
              </a:rPr>
              <a:t>DALAL, F. 2006. Culturalism in multicultural psychotherapy. </a:t>
            </a:r>
            <a:r>
              <a:rPr lang="en-US" altLang="en-US" i="1" dirty="0">
                <a:cs typeface="Arial" panose="020B0604020202020204" pitchFamily="34" charset="0"/>
              </a:rPr>
              <a:t>race, culture and Psychotherapy: critical Perspectives in multicultural Practice</a:t>
            </a:r>
            <a:r>
              <a:rPr lang="en-US" altLang="en-US" b="1" dirty="0">
                <a:cs typeface="Arial" panose="020B0604020202020204" pitchFamily="34" charset="0"/>
              </a:rPr>
              <a:t>,</a:t>
            </a:r>
            <a:r>
              <a:rPr lang="en-US" altLang="en-US" dirty="0">
                <a:cs typeface="Arial" panose="020B0604020202020204" pitchFamily="34" charset="0"/>
              </a:rPr>
              <a:t> 36-45.</a:t>
            </a:r>
          </a:p>
          <a:p>
            <a:pPr>
              <a:lnSpc>
                <a:spcPct val="80000"/>
              </a:lnSpc>
            </a:pPr>
            <a:r>
              <a:rPr lang="en-GB" altLang="en-US" dirty="0">
                <a:cs typeface="Arial" panose="020B0604020202020204" pitchFamily="34" charset="0"/>
              </a:rPr>
              <a:t>M. </a:t>
            </a:r>
            <a:r>
              <a:rPr lang="en-GB" altLang="en-US" dirty="0" err="1">
                <a:cs typeface="Arial" panose="020B0604020202020204" pitchFamily="34" charset="0"/>
              </a:rPr>
              <a:t>Fakhry</a:t>
            </a:r>
            <a:r>
              <a:rPr lang="en-GB" altLang="en-US" dirty="0">
                <a:cs typeface="Arial" panose="020B0604020202020204" pitchFamily="34" charset="0"/>
              </a:rPr>
              <a:t> </a:t>
            </a:r>
            <a:r>
              <a:rPr lang="en-GB" altLang="en-US" dirty="0" err="1">
                <a:cs typeface="Arial" panose="020B0604020202020204" pitchFamily="34" charset="0"/>
              </a:rPr>
              <a:t>Davids</a:t>
            </a:r>
            <a:r>
              <a:rPr lang="en-GB" altLang="en-US" dirty="0">
                <a:cs typeface="Arial" panose="020B0604020202020204" pitchFamily="34" charset="0"/>
              </a:rPr>
              <a:t> (2011) Internal Racism: a psychoanalytic approach to race and difference</a:t>
            </a:r>
          </a:p>
          <a:p>
            <a:pPr>
              <a:lnSpc>
                <a:spcPct val="80000"/>
              </a:lnSpc>
            </a:pPr>
            <a:r>
              <a:rPr lang="en-US" altLang="en-US" dirty="0">
                <a:cs typeface="Arial" panose="020B0604020202020204" pitchFamily="34" charset="0"/>
              </a:rPr>
              <a:t>Lowe, F (2014) Thinking Space: Promoting Thinking about Race, Culture, and Diversity in Psychotherapy and Beyond, </a:t>
            </a:r>
            <a:r>
              <a:rPr lang="en-US" altLang="en-US" dirty="0" err="1">
                <a:cs typeface="Arial" panose="020B0604020202020204" pitchFamily="34" charset="0"/>
              </a:rPr>
              <a:t>Tavistock</a:t>
            </a:r>
            <a:r>
              <a:rPr lang="en-US" altLang="en-US" dirty="0">
                <a:cs typeface="Arial" panose="020B0604020202020204" pitchFamily="34" charset="0"/>
              </a:rPr>
              <a:t> Clinic Series, </a:t>
            </a:r>
            <a:r>
              <a:rPr lang="en-US" altLang="en-US" dirty="0" err="1">
                <a:cs typeface="Arial" panose="020B0604020202020204" pitchFamily="34" charset="0"/>
              </a:rPr>
              <a:t>Karnac</a:t>
            </a:r>
            <a:endParaRPr lang="en-US" altLang="en-US" dirty="0">
              <a:cs typeface="Arial" panose="020B0604020202020204" pitchFamily="34" charset="0"/>
            </a:endParaRPr>
          </a:p>
          <a:p>
            <a:pPr>
              <a:lnSpc>
                <a:spcPct val="80000"/>
              </a:lnSpc>
            </a:pPr>
            <a:r>
              <a:rPr lang="en-GB" altLang="en-US" dirty="0">
                <a:cs typeface="Arial" panose="020B0604020202020204" pitchFamily="34" charset="0"/>
              </a:rPr>
              <a:t>Lowe F (2008) Colonial Object Relations: going underground black-white relations in British Journal of Psychotherapy, (2008) 24 (1).</a:t>
            </a:r>
          </a:p>
          <a:p>
            <a:pPr>
              <a:lnSpc>
                <a:spcPct val="80000"/>
              </a:lnSpc>
            </a:pPr>
            <a:r>
              <a:rPr lang="en-GB" altLang="en-US" dirty="0">
                <a:cs typeface="Arial" panose="020B0604020202020204" pitchFamily="34" charset="0"/>
              </a:rPr>
              <a:t>Evans Holmes, D (1992). Race and Transference in Psychoanalysis and Psychotherapy. </a:t>
            </a:r>
            <a:r>
              <a:rPr lang="en-GB" altLang="en-US" i="1" dirty="0">
                <a:cs typeface="Arial" panose="020B0604020202020204" pitchFamily="34" charset="0"/>
              </a:rPr>
              <a:t>International Journal of Psychoanalysis</a:t>
            </a:r>
            <a:r>
              <a:rPr lang="en-GB" altLang="en-US" dirty="0">
                <a:cs typeface="Arial" panose="020B0604020202020204" pitchFamily="34" charset="0"/>
              </a:rPr>
              <a:t>, 73:1.</a:t>
            </a:r>
          </a:p>
          <a:p>
            <a:pPr>
              <a:lnSpc>
                <a:spcPct val="80000"/>
              </a:lnSpc>
            </a:pPr>
            <a:r>
              <a:rPr lang="en-US" altLang="en-US" dirty="0">
                <a:cs typeface="Arial" panose="020B0604020202020204" pitchFamily="34" charset="0"/>
              </a:rPr>
              <a:t>Lowe, F (2006) Containing Persecutory Anxiety: CAMHS and BME </a:t>
            </a:r>
          </a:p>
          <a:p>
            <a:pPr>
              <a:lnSpc>
                <a:spcPct val="80000"/>
              </a:lnSpc>
              <a:buNone/>
            </a:pPr>
            <a:r>
              <a:rPr lang="en-US" altLang="en-US" dirty="0">
                <a:cs typeface="Arial" panose="020B0604020202020204" pitchFamily="34" charset="0"/>
              </a:rPr>
              <a:t>	Communities: Journal of Social Work Practice, Vol 20, No1, March 06 pp 5 – 25</a:t>
            </a:r>
          </a:p>
          <a:p>
            <a:pPr>
              <a:lnSpc>
                <a:spcPct val="80000"/>
              </a:lnSpc>
            </a:pPr>
            <a:r>
              <a:rPr lang="en-GB" altLang="en-US" dirty="0">
                <a:cs typeface="Arial" panose="020B0604020202020204" pitchFamily="34" charset="0"/>
              </a:rPr>
              <a:t>Lowe F (2008) Colonial Object Relations: going underground black-white relations in British Journal of Psychotherapy, (2008) 24 (1).</a:t>
            </a:r>
          </a:p>
          <a:p>
            <a:r>
              <a:rPr lang="en-US" altLang="en-US" dirty="0">
                <a:cs typeface="Arial" panose="020B0604020202020204" pitchFamily="34" charset="0"/>
              </a:rPr>
              <a:t>STEVENSON, S. 2012. Race and Gender Dynamics as an </a:t>
            </a:r>
            <a:r>
              <a:rPr lang="en-US" altLang="en-US" dirty="0" err="1">
                <a:cs typeface="Arial" panose="020B0604020202020204" pitchFamily="34" charset="0"/>
              </a:rPr>
              <a:t>Organisational</a:t>
            </a:r>
            <a:r>
              <a:rPr lang="en-US" altLang="en-US" dirty="0">
                <a:cs typeface="Arial" panose="020B0604020202020204" pitchFamily="34" charset="0"/>
              </a:rPr>
              <a:t> </a:t>
            </a:r>
            <a:r>
              <a:rPr lang="en-US" altLang="en-US" dirty="0" err="1">
                <a:cs typeface="Arial" panose="020B0604020202020204" pitchFamily="34" charset="0"/>
              </a:rPr>
              <a:t>Defence</a:t>
            </a:r>
            <a:r>
              <a:rPr lang="en-US" altLang="en-US" dirty="0">
                <a:cs typeface="Arial" panose="020B0604020202020204" pitchFamily="34" charset="0"/>
              </a:rPr>
              <a:t> against Anxiety within a Specialist Multi-Disciplinary Child and Family Assessment Service. </a:t>
            </a:r>
            <a:r>
              <a:rPr lang="en-US" altLang="en-US" i="1" dirty="0" err="1">
                <a:cs typeface="Arial" panose="020B0604020202020204" pitchFamily="34" charset="0"/>
              </a:rPr>
              <a:t>Organisational</a:t>
            </a:r>
            <a:r>
              <a:rPr lang="en-US" altLang="en-US" i="1" dirty="0">
                <a:cs typeface="Arial" panose="020B0604020202020204" pitchFamily="34" charset="0"/>
              </a:rPr>
              <a:t> and Social Dynamics,</a:t>
            </a:r>
            <a:r>
              <a:rPr lang="en-US" altLang="en-US" dirty="0">
                <a:cs typeface="Arial" panose="020B0604020202020204" pitchFamily="34" charset="0"/>
              </a:rPr>
              <a:t> 12</a:t>
            </a:r>
            <a:r>
              <a:rPr lang="en-US" altLang="en-US" b="1" dirty="0">
                <a:cs typeface="Arial" panose="020B0604020202020204" pitchFamily="34" charset="0"/>
              </a:rPr>
              <a:t>,</a:t>
            </a:r>
            <a:r>
              <a:rPr lang="en-US" altLang="en-US" dirty="0">
                <a:cs typeface="Arial" panose="020B0604020202020204" pitchFamily="34" charset="0"/>
              </a:rPr>
              <a:t> 131-144.</a:t>
            </a:r>
            <a:endParaRPr lang="en-GB" altLang="en-US" dirty="0">
              <a:cs typeface="Arial" panose="020B0604020202020204" pitchFamily="34" charset="0"/>
            </a:endParaRPr>
          </a:p>
          <a:p>
            <a:r>
              <a:rPr lang="en-US" altLang="en-US" dirty="0">
                <a:cs typeface="Arial" panose="020B0604020202020204" pitchFamily="34" charset="0"/>
              </a:rPr>
              <a:t>STEVENSON, S. 2017. The Group as a Psycho-Educational Medium for the Teaching of Anti-Racist Practice on Social Work Trainings. </a:t>
            </a:r>
            <a:r>
              <a:rPr lang="en-US" altLang="en-US" i="1" dirty="0">
                <a:cs typeface="Arial" panose="020B0604020202020204" pitchFamily="34" charset="0"/>
              </a:rPr>
              <a:t>Journal of Social Work Practice</a:t>
            </a:r>
            <a:r>
              <a:rPr lang="en-US" altLang="en-US" b="1" dirty="0">
                <a:cs typeface="Arial" panose="020B0604020202020204" pitchFamily="34" charset="0"/>
              </a:rPr>
              <a:t>,</a:t>
            </a:r>
            <a:r>
              <a:rPr lang="en-US" altLang="en-US" dirty="0">
                <a:cs typeface="Arial" panose="020B0604020202020204" pitchFamily="34" charset="0"/>
              </a:rPr>
              <a:t> 1-14.</a:t>
            </a:r>
            <a:endParaRPr lang="en-GB" altLang="en-US" dirty="0">
              <a:cs typeface="Arial" panose="020B0604020202020204" pitchFamily="34" charset="0"/>
            </a:endParaRPr>
          </a:p>
          <a:p>
            <a:pPr>
              <a:lnSpc>
                <a:spcPct val="80000"/>
              </a:lnSpc>
            </a:pPr>
            <a:r>
              <a:rPr lang="en-GB" altLang="en-US" dirty="0">
                <a:cs typeface="Arial" panose="020B0604020202020204" pitchFamily="34" charset="0"/>
              </a:rPr>
              <a:t>Thomas, L. (1992).  Racism and Psychotherapy: Working with Racism in the Consulting</a:t>
            </a:r>
            <a:endParaRPr lang="en-US" dirty="0"/>
          </a:p>
        </p:txBody>
      </p:sp>
    </p:spTree>
    <p:extLst>
      <p:ext uri="{BB962C8B-B14F-4D97-AF65-F5344CB8AC3E}">
        <p14:creationId xmlns:p14="http://schemas.microsoft.com/office/powerpoint/2010/main" val="2444741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27777-2D8D-1740-BB04-C22DB6EB0241}"/>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1B0AE3C4-64A7-5C46-AF73-2309E6842534}"/>
              </a:ext>
            </a:extLst>
          </p:cNvPr>
          <p:cNvSpPr>
            <a:spLocks noGrp="1"/>
          </p:cNvSpPr>
          <p:nvPr>
            <p:ph idx="1"/>
          </p:nvPr>
        </p:nvSpPr>
        <p:spPr/>
        <p:txBody>
          <a:bodyPr>
            <a:normAutofit lnSpcReduction="10000"/>
          </a:bodyPr>
          <a:lstStyle/>
          <a:p>
            <a:r>
              <a:rPr lang="en-GB" i="1" dirty="0"/>
              <a:t>I will  consider the complex  and crucial role of the group analyst  and  when working with patients who have been traumatized by institutional  and structural oppression, often intergenerationally in the context of white supremacy and heteronormativity. </a:t>
            </a:r>
          </a:p>
          <a:p>
            <a:r>
              <a:rPr lang="en-GB" i="1" dirty="0"/>
              <a:t>I will engage with how a group analytic and psychodynamic understanding can assist</a:t>
            </a:r>
            <a:r>
              <a:rPr lang="en-GB" dirty="0"/>
              <a:t> </a:t>
            </a:r>
            <a:r>
              <a:rPr lang="en-GB" i="1" dirty="0"/>
              <a:t>clinicians to engage with group members who have experienced homophobic and racist  trauma and other forms of structural oppression when these dynamics are</a:t>
            </a:r>
            <a:r>
              <a:rPr lang="en-GB" dirty="0"/>
              <a:t> </a:t>
            </a:r>
            <a:r>
              <a:rPr lang="en-GB" i="1" dirty="0"/>
              <a:t>inevitably generated in our clinical encounters .</a:t>
            </a:r>
          </a:p>
          <a:p>
            <a:r>
              <a:rPr lang="en-GB" i="1" dirty="0"/>
              <a:t>I will consider the very important and event essential  difference between structural oppression and interpersonal trauma</a:t>
            </a:r>
            <a:r>
              <a:rPr lang="en-GB" dirty="0"/>
              <a:t>. </a:t>
            </a:r>
          </a:p>
          <a:p>
            <a:r>
              <a:rPr lang="en-GB" dirty="0"/>
              <a:t>I consider The essential role of the group analyst establish a clinical framework and the necessary environmental essentials for their practice. </a:t>
            </a:r>
          </a:p>
          <a:p>
            <a:endParaRPr lang="en-GB" dirty="0"/>
          </a:p>
          <a:p>
            <a:endParaRPr lang="en-US" dirty="0"/>
          </a:p>
        </p:txBody>
      </p:sp>
    </p:spTree>
    <p:extLst>
      <p:ext uri="{BB962C8B-B14F-4D97-AF65-F5344CB8AC3E}">
        <p14:creationId xmlns:p14="http://schemas.microsoft.com/office/powerpoint/2010/main" val="273400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AC9E7-BE52-4B4A-9497-55BF8AB32C41}"/>
              </a:ext>
            </a:extLst>
          </p:cNvPr>
          <p:cNvSpPr>
            <a:spLocks noGrp="1"/>
          </p:cNvSpPr>
          <p:nvPr>
            <p:ph type="title"/>
          </p:nvPr>
        </p:nvSpPr>
        <p:spPr/>
        <p:txBody>
          <a:bodyPr/>
          <a:lstStyle/>
          <a:p>
            <a:r>
              <a:rPr lang="en-US" dirty="0"/>
              <a:t>Working Definition of Positionality</a:t>
            </a:r>
          </a:p>
        </p:txBody>
      </p:sp>
      <p:sp>
        <p:nvSpPr>
          <p:cNvPr id="3" name="Content Placeholder 2">
            <a:extLst>
              <a:ext uri="{FF2B5EF4-FFF2-40B4-BE49-F238E27FC236}">
                <a16:creationId xmlns:a16="http://schemas.microsoft.com/office/drawing/2014/main" id="{0C0D77D2-2A97-8B4E-B49F-A5865D86A0DC}"/>
              </a:ext>
            </a:extLst>
          </p:cNvPr>
          <p:cNvSpPr>
            <a:spLocks noGrp="1"/>
          </p:cNvSpPr>
          <p:nvPr>
            <p:ph idx="1"/>
          </p:nvPr>
        </p:nvSpPr>
        <p:spPr/>
        <p:txBody>
          <a:bodyPr>
            <a:normAutofit fontScale="85000" lnSpcReduction="10000"/>
          </a:bodyPr>
          <a:lstStyle/>
          <a:p>
            <a:r>
              <a:rPr lang="en-GB" i="1" dirty="0"/>
              <a:t>An understanding of the positionality of the group analyst is central to the clinical frame. </a:t>
            </a:r>
            <a:r>
              <a:rPr lang="en-GB" dirty="0"/>
              <a:t>It is </a:t>
            </a:r>
            <a:r>
              <a:rPr lang="en-GB" i="1" dirty="0"/>
              <a:t>essential to understand the intersectional and inter-subjective nature of the role and interventions they may or may not make in the group. </a:t>
            </a:r>
          </a:p>
          <a:p>
            <a:r>
              <a:rPr lang="en-GB" i="1" dirty="0"/>
              <a:t> The complex issues of the positionality, or self-location, of the group analyst when working with diverse and intersectional patient groups who have been traumatized by structural oppression, institutional and inter-generational othering. </a:t>
            </a:r>
            <a:endParaRPr lang="en-GB" dirty="0"/>
          </a:p>
          <a:p>
            <a:r>
              <a:rPr lang="en-GB" i="1" dirty="0"/>
              <a:t>Such understanding can assist the clinician to engage with group members who have experienced structural oppression when othering dynamics are inevitably generated in the group matrix. </a:t>
            </a:r>
          </a:p>
          <a:p>
            <a:r>
              <a:rPr lang="en-GB" i="1" dirty="0"/>
              <a:t>Such dynamics are often being paralleled in the social unconscious and occurrences in society at any given time. </a:t>
            </a:r>
          </a:p>
          <a:p>
            <a:r>
              <a:rPr lang="en-GB" i="1" dirty="0"/>
              <a:t>A failure on behalf of the group analyst to reflexively position themselves in relation to powerful phenomena, such as, racism, sexism and homophobia and occurrences in the social unconscious risks a re-traumatizing dynamic being paralleled in the group matrix to the determent of group members from marginalized communities. </a:t>
            </a:r>
            <a:endParaRPr lang="en-GB" dirty="0"/>
          </a:p>
          <a:p>
            <a:endParaRPr lang="en-GB" dirty="0"/>
          </a:p>
          <a:p>
            <a:pPr marL="0" indent="0">
              <a:buNone/>
            </a:pPr>
            <a:endParaRPr lang="en-GB" b="1" dirty="0"/>
          </a:p>
          <a:p>
            <a:endParaRPr lang="en-US" dirty="0"/>
          </a:p>
        </p:txBody>
      </p:sp>
    </p:spTree>
    <p:extLst>
      <p:ext uri="{BB962C8B-B14F-4D97-AF65-F5344CB8AC3E}">
        <p14:creationId xmlns:p14="http://schemas.microsoft.com/office/powerpoint/2010/main" val="2478783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AC9E7-BE52-4B4A-9497-55BF8AB32C41}"/>
              </a:ext>
            </a:extLst>
          </p:cNvPr>
          <p:cNvSpPr>
            <a:spLocks noGrp="1"/>
          </p:cNvSpPr>
          <p:nvPr>
            <p:ph type="title"/>
          </p:nvPr>
        </p:nvSpPr>
        <p:spPr/>
        <p:txBody>
          <a:bodyPr/>
          <a:lstStyle/>
          <a:p>
            <a:r>
              <a:rPr lang="en-US" dirty="0"/>
              <a:t>Working Definitions of Structural Oppression</a:t>
            </a:r>
          </a:p>
        </p:txBody>
      </p:sp>
      <p:sp>
        <p:nvSpPr>
          <p:cNvPr id="3" name="Content Placeholder 2">
            <a:extLst>
              <a:ext uri="{FF2B5EF4-FFF2-40B4-BE49-F238E27FC236}">
                <a16:creationId xmlns:a16="http://schemas.microsoft.com/office/drawing/2014/main" id="{0C0D77D2-2A97-8B4E-B49F-A5865D86A0DC}"/>
              </a:ext>
            </a:extLst>
          </p:cNvPr>
          <p:cNvSpPr>
            <a:spLocks noGrp="1"/>
          </p:cNvSpPr>
          <p:nvPr>
            <p:ph idx="1"/>
          </p:nvPr>
        </p:nvSpPr>
        <p:spPr>
          <a:xfrm>
            <a:off x="2589212" y="2133600"/>
            <a:ext cx="8915400" cy="4100290"/>
          </a:xfrm>
        </p:spPr>
        <p:txBody>
          <a:bodyPr>
            <a:noAutofit/>
          </a:bodyPr>
          <a:lstStyle/>
          <a:p>
            <a:pPr marL="0" indent="0">
              <a:buNone/>
            </a:pPr>
            <a:r>
              <a:rPr lang="en-GB" sz="1400" dirty="0"/>
              <a:t> The most privileged and powerful among us often create and spread  dominate narratives </a:t>
            </a:r>
            <a:r>
              <a:rPr lang="en-GB" sz="1400" u="sng" dirty="0"/>
              <a:t>to </a:t>
            </a:r>
            <a:r>
              <a:rPr lang="en-GB" sz="1400" dirty="0"/>
              <a:t>hide the ways that social structures keep various groups of people down for the benefit of those privileged and powerful few and then attempt to erase what they have done. </a:t>
            </a:r>
          </a:p>
          <a:p>
            <a:pPr marL="0" indent="0">
              <a:buNone/>
            </a:pPr>
            <a:r>
              <a:rPr lang="en-GB" sz="1400" dirty="0"/>
              <a:t>These narratives encourage us to view instances of injustice in very personal ways, and keep us from seeing the realities of interlocking systems, institutions, and histories which are the foundation of these individual experiences . The harm of structural oppression between individuals is real. But if we do not see the structures that organize racism, sexism, or other forms of oppression, then we cannot bear witness to the trauma in a deep and impactful way </a:t>
            </a:r>
            <a:endParaRPr lang="en-US" sz="1400" dirty="0"/>
          </a:p>
          <a:p>
            <a:pPr marL="0" indent="0">
              <a:buNone/>
            </a:pPr>
            <a:r>
              <a:rPr lang="en-GB" sz="1400" dirty="0"/>
              <a:t>Most of us likely have some idea of what it feels like to experience abuse, oppression or injustice on an interpersonal level. However, to understand oppression in such a personal way can make it hard for us to see the full scope of it. </a:t>
            </a:r>
          </a:p>
          <a:p>
            <a:pPr marL="0" indent="0">
              <a:buNone/>
            </a:pPr>
            <a:r>
              <a:rPr lang="en-GB" sz="1400" dirty="0"/>
              <a:t>Sometimes institutions and society are structured in a way that prevents members of a certain group from equitable treatment as a whole. Frequently, the oppression of any particular member of said group may not always be visible at the level of the individual. </a:t>
            </a:r>
          </a:p>
          <a:p>
            <a:pPr marL="0" indent="0">
              <a:buNone/>
            </a:pPr>
            <a:r>
              <a:rPr lang="en-GB" sz="1400" dirty="0"/>
              <a:t>Some forms of structural oppression exist as the result of laws or other highly visible public policies. Other forms of structural oppression, such as those that exist due to unconscious or cultural forces, are more invidious, difficult to grasp and to bear witness which is the essence of our task as clinicians and supervisor.</a:t>
            </a:r>
          </a:p>
        </p:txBody>
      </p:sp>
    </p:spTree>
    <p:extLst>
      <p:ext uri="{BB962C8B-B14F-4D97-AF65-F5344CB8AC3E}">
        <p14:creationId xmlns:p14="http://schemas.microsoft.com/office/powerpoint/2010/main" val="207885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E6240-A272-814A-A704-6389C559D380}"/>
              </a:ext>
            </a:extLst>
          </p:cNvPr>
          <p:cNvSpPr>
            <a:spLocks noGrp="1"/>
          </p:cNvSpPr>
          <p:nvPr>
            <p:ph type="title"/>
          </p:nvPr>
        </p:nvSpPr>
        <p:spPr/>
        <p:txBody>
          <a:bodyPr/>
          <a:lstStyle/>
          <a:p>
            <a:pPr algn="ctr"/>
            <a:r>
              <a:rPr lang="en-US" dirty="0"/>
              <a:t>The Trauma of Being Othered</a:t>
            </a:r>
          </a:p>
        </p:txBody>
      </p:sp>
      <p:sp>
        <p:nvSpPr>
          <p:cNvPr id="3" name="Content Placeholder 2">
            <a:extLst>
              <a:ext uri="{FF2B5EF4-FFF2-40B4-BE49-F238E27FC236}">
                <a16:creationId xmlns:a16="http://schemas.microsoft.com/office/drawing/2014/main" id="{140635F9-6FD5-AF43-87CD-5ED8C8AEEA29}"/>
              </a:ext>
            </a:extLst>
          </p:cNvPr>
          <p:cNvSpPr>
            <a:spLocks noGrp="1"/>
          </p:cNvSpPr>
          <p:nvPr>
            <p:ph idx="1"/>
          </p:nvPr>
        </p:nvSpPr>
        <p:spPr/>
        <p:txBody>
          <a:bodyPr/>
          <a:lstStyle/>
          <a:p>
            <a:pPr marL="0" indent="0" algn="ctr">
              <a:lnSpc>
                <a:spcPct val="150000"/>
              </a:lnSpc>
              <a:buNone/>
            </a:pPr>
            <a:r>
              <a:rPr lang="en-US" altLang="en-US" sz="1400" i="1" dirty="0"/>
              <a:t>“</a:t>
            </a:r>
            <a:r>
              <a:rPr lang="en-GB" altLang="en-US" sz="1400" dirty="0"/>
              <a:t>So what is so traumatic about structural oppression? Is it the  act or insult that violates the individual or group? </a:t>
            </a:r>
            <a:r>
              <a:rPr lang="en-US" altLang="en-US" sz="1400" dirty="0"/>
              <a:t>Is it, as Freud suggested, the memory of the event, which carries the charge of repressed horrors? </a:t>
            </a:r>
          </a:p>
          <a:p>
            <a:pPr marL="0" indent="0" algn="ctr">
              <a:lnSpc>
                <a:spcPct val="150000"/>
              </a:lnSpc>
              <a:buNone/>
            </a:pPr>
            <a:r>
              <a:rPr lang="en-US" altLang="en-US" sz="1400" dirty="0"/>
              <a:t>Precisely what is it that harms those othered?  Is it the primarily the physical violation? The consequent visual memory and horror resulting from the act? Do occurrences in the current social unconscious intensify the trauma?  </a:t>
            </a:r>
          </a:p>
          <a:p>
            <a:pPr marL="0" indent="0" algn="ctr">
              <a:lnSpc>
                <a:spcPct val="150000"/>
              </a:lnSpc>
              <a:buNone/>
            </a:pPr>
            <a:r>
              <a:rPr lang="en-US" altLang="en-US" sz="1400" dirty="0"/>
              <a:t>What is the symbolic meaning of the racist/homophobic/misogynist act to the person or group who others  those that are considered to be other? </a:t>
            </a:r>
          </a:p>
          <a:p>
            <a:pPr marL="0" indent="0" algn="ctr">
              <a:lnSpc>
                <a:spcPct val="150000"/>
              </a:lnSpc>
              <a:buNone/>
            </a:pPr>
            <a:r>
              <a:rPr lang="en-US" altLang="en-US" sz="1400" dirty="0"/>
              <a:t>What drives the dehumanization of the other and disconnect between the abuser and abused in terms of what is occurring in the space between the abuser and abused? </a:t>
            </a:r>
            <a:endParaRPr lang="en-US" dirty="0"/>
          </a:p>
        </p:txBody>
      </p:sp>
    </p:spTree>
    <p:extLst>
      <p:ext uri="{BB962C8B-B14F-4D97-AF65-F5344CB8AC3E}">
        <p14:creationId xmlns:p14="http://schemas.microsoft.com/office/powerpoint/2010/main" val="775050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EA87D-EBF1-0544-A873-22950ED7F915}"/>
              </a:ext>
            </a:extLst>
          </p:cNvPr>
          <p:cNvSpPr>
            <a:spLocks noGrp="1"/>
          </p:cNvSpPr>
          <p:nvPr>
            <p:ph type="title"/>
          </p:nvPr>
        </p:nvSpPr>
        <p:spPr/>
        <p:txBody>
          <a:bodyPr/>
          <a:lstStyle/>
          <a:p>
            <a:r>
              <a:rPr lang="en-US" dirty="0"/>
              <a:t> Self Location, Power and Context</a:t>
            </a:r>
          </a:p>
        </p:txBody>
      </p:sp>
      <p:sp>
        <p:nvSpPr>
          <p:cNvPr id="3" name="Content Placeholder 2">
            <a:extLst>
              <a:ext uri="{FF2B5EF4-FFF2-40B4-BE49-F238E27FC236}">
                <a16:creationId xmlns:a16="http://schemas.microsoft.com/office/drawing/2014/main" id="{1DCFF9E7-0B74-F34D-B3BF-A4FCD83356E7}"/>
              </a:ext>
            </a:extLst>
          </p:cNvPr>
          <p:cNvSpPr>
            <a:spLocks noGrp="1"/>
          </p:cNvSpPr>
          <p:nvPr>
            <p:ph idx="1"/>
          </p:nvPr>
        </p:nvSpPr>
        <p:spPr/>
        <p:txBody>
          <a:bodyPr>
            <a:normAutofit/>
          </a:bodyPr>
          <a:lstStyle/>
          <a:p>
            <a:r>
              <a:rPr lang="en-GB" dirty="0"/>
              <a:t>Positionality, or ‘self-location’, challenges any notion of all group members on an even footing, pointing to powerful contextual and relational factors that define and organize personal and professional identities and ways of knowledge generation in any given situation.</a:t>
            </a:r>
          </a:p>
          <a:p>
            <a:r>
              <a:rPr lang="en-GB" dirty="0"/>
              <a:t>Individuals and groups are embedded within context, systems of power and structural oppression and ‘positionality’, meaning that our life experiences and circumstances impact how we see and under- stand the world around us. </a:t>
            </a:r>
          </a:p>
          <a:p>
            <a:r>
              <a:rPr lang="en-GB" dirty="0"/>
              <a:t>This understanding is situational, reflecting degrees of privilege, power and oppression. </a:t>
            </a:r>
          </a:p>
          <a:p>
            <a:endParaRPr lang="en-GB" dirty="0"/>
          </a:p>
          <a:p>
            <a:endParaRPr lang="en-US" dirty="0"/>
          </a:p>
        </p:txBody>
      </p:sp>
      <p:pic>
        <p:nvPicPr>
          <p:cNvPr id="4" name="Audio Recording 12 Jun 2021 at 06:45:47" descr="Audio Recording 12 Jun 2021 at 06:45:47">
            <a:hlinkClick r:id="" action="ppaction://media"/>
            <a:extLst>
              <a:ext uri="{FF2B5EF4-FFF2-40B4-BE49-F238E27FC236}">
                <a16:creationId xmlns:a16="http://schemas.microsoft.com/office/drawing/2014/main" id="{6F6CA869-D899-B04C-BA33-3872A080287A}"/>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flipV="1">
            <a:off x="5689600" y="3835400"/>
            <a:ext cx="812800" cy="1361068"/>
          </a:xfrm>
          <a:prstGeom prst="rect">
            <a:avLst/>
          </a:prstGeom>
        </p:spPr>
      </p:pic>
      <p:pic>
        <p:nvPicPr>
          <p:cNvPr id="5" name="Audio Recording 12 Jun 2021 at 06:45:57" descr="Audio Recording 12 Jun 2021 at 06:45:57">
            <a:hlinkClick r:id="" action="ppaction://media"/>
            <a:extLst>
              <a:ext uri="{FF2B5EF4-FFF2-40B4-BE49-F238E27FC236}">
                <a16:creationId xmlns:a16="http://schemas.microsoft.com/office/drawing/2014/main" id="{FFA5FBAB-F7CA-8C4F-A7D0-4E0A39E53314}"/>
              </a:ext>
            </a:extLst>
          </p:cNvPr>
          <p:cNvPicPr>
            <a:picLocks noChangeAspect="1"/>
          </p:cNvPicPr>
          <p:nvPr>
            <a:audioFile r:link="rId4"/>
            <p:extLst>
              <p:ext uri="{DAA4B4D4-6D71-4841-9C94-3DE7FCFB9230}">
                <p14:media xmlns:p14="http://schemas.microsoft.com/office/powerpoint/2010/main" r:embed="rId3"/>
              </p:ext>
            </p:extLst>
          </p:nvPr>
        </p:nvPicPr>
        <p:blipFill>
          <a:blip r:embed="rId6"/>
          <a:stretch>
            <a:fillRect/>
          </a:stretch>
        </p:blipFill>
        <p:spPr>
          <a:xfrm>
            <a:off x="9536770" y="6156451"/>
            <a:ext cx="812800" cy="812800"/>
          </a:xfrm>
          <a:prstGeom prst="rect">
            <a:avLst/>
          </a:prstGeom>
        </p:spPr>
      </p:pic>
    </p:spTree>
    <p:extLst>
      <p:ext uri="{BB962C8B-B14F-4D97-AF65-F5344CB8AC3E}">
        <p14:creationId xmlns:p14="http://schemas.microsoft.com/office/powerpoint/2010/main" val="359483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9216"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152"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4"/>
                </p:tgtEl>
              </p:cMediaNode>
            </p:audio>
            <p:audio>
              <p:cMediaNode vol="80000" mute="1">
                <p:cTn id="12" fill="hold" display="0">
                  <p:stCondLst>
                    <p:cond delay="indefinite"/>
                  </p:stCondLst>
                  <p:endCondLst>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29925-D734-F64C-A9AE-C2679EBFC618}"/>
              </a:ext>
            </a:extLst>
          </p:cNvPr>
          <p:cNvSpPr>
            <a:spLocks noGrp="1"/>
          </p:cNvSpPr>
          <p:nvPr>
            <p:ph type="title"/>
          </p:nvPr>
        </p:nvSpPr>
        <p:spPr/>
        <p:txBody>
          <a:bodyPr/>
          <a:lstStyle/>
          <a:p>
            <a:pPr algn="ctr"/>
            <a:r>
              <a:rPr lang="en-US" dirty="0"/>
              <a:t>What Does it Mean to Work with Positionality</a:t>
            </a:r>
          </a:p>
        </p:txBody>
      </p:sp>
      <p:sp>
        <p:nvSpPr>
          <p:cNvPr id="3" name="Content Placeholder 2">
            <a:extLst>
              <a:ext uri="{FF2B5EF4-FFF2-40B4-BE49-F238E27FC236}">
                <a16:creationId xmlns:a16="http://schemas.microsoft.com/office/drawing/2014/main" id="{80C733AA-D8BC-2E4E-B39B-270B77940D42}"/>
              </a:ext>
            </a:extLst>
          </p:cNvPr>
          <p:cNvSpPr>
            <a:spLocks noGrp="1"/>
          </p:cNvSpPr>
          <p:nvPr>
            <p:ph idx="1"/>
          </p:nvPr>
        </p:nvSpPr>
        <p:spPr/>
        <p:txBody>
          <a:bodyPr>
            <a:normAutofit fontScale="77500" lnSpcReduction="20000"/>
          </a:bodyPr>
          <a:lstStyle/>
          <a:p>
            <a:r>
              <a:rPr lang="en-GB" altLang="en-US" i="1" dirty="0">
                <a:cs typeface="Arial" panose="020B0604020202020204" pitchFamily="34" charset="0"/>
              </a:rPr>
              <a:t>If the word integration means anything, this is what it means: that we, with love, shall force our brothers to see themselves as they are, to cease fleeing from reality and begin to change it.</a:t>
            </a:r>
            <a:endParaRPr lang="en-GB" altLang="en-US" dirty="0">
              <a:cs typeface="Arial" panose="020B0604020202020204" pitchFamily="34" charset="0"/>
            </a:endParaRPr>
          </a:p>
          <a:p>
            <a:pPr algn="r"/>
            <a:r>
              <a:rPr lang="en-GB" altLang="en-US" dirty="0">
                <a:cs typeface="Arial" panose="020B0604020202020204" pitchFamily="34" charset="0"/>
              </a:rPr>
              <a:t>                     James Baldwin, </a:t>
            </a:r>
            <a:r>
              <a:rPr lang="en-GB" altLang="en-US" i="1" dirty="0">
                <a:cs typeface="Arial" panose="020B0604020202020204" pitchFamily="34" charset="0"/>
              </a:rPr>
              <a:t>The Fire Next Time (1963)</a:t>
            </a:r>
            <a:r>
              <a:rPr lang="en-GB" altLang="en-US" dirty="0">
                <a:cs typeface="Arial" panose="020B0604020202020204" pitchFamily="34" charset="0"/>
              </a:rPr>
              <a:t> </a:t>
            </a:r>
          </a:p>
          <a:p>
            <a:endParaRPr lang="en-GB" dirty="0"/>
          </a:p>
          <a:p>
            <a:r>
              <a:rPr lang="en-GB" dirty="0"/>
              <a:t>‘Psychodynamic intersectionality’, ‘intersectional group analysis’, ‘clinical positionality’ or ‘clinical self-location’ always require self- reflexivity and/or curious self-scrutiny about the stance or position- </a:t>
            </a:r>
            <a:r>
              <a:rPr lang="en-GB" dirty="0" err="1"/>
              <a:t>ing</a:t>
            </a:r>
            <a:r>
              <a:rPr lang="en-GB" dirty="0"/>
              <a:t> of the clinician in relation to the social and political context of their psychotherapeutic engagement. </a:t>
            </a:r>
          </a:p>
          <a:p>
            <a:r>
              <a:rPr lang="en-GB" dirty="0"/>
              <a:t>Clinical positionality is inescapable. How a specific clinician reflects on it affects powerfully the psychotherapeutic matrix, process and outcome. This extends to the selection and rejection of potential group members, how the group is initially constructed and conducted, to how others are invited to participate are exited, or even expelled, from the group. </a:t>
            </a:r>
          </a:p>
          <a:p>
            <a:r>
              <a:rPr lang="en-GB" dirty="0"/>
              <a:t>An understanding of positionality and intersectionality has the potential to open up an under-interrogated understanding of clinical encounters, through explicit attention to the impact of the characteristics of the group analyst and their understanding of structural oppression on the group matrix. </a:t>
            </a:r>
          </a:p>
          <a:p>
            <a:endParaRPr lang="en-US" dirty="0"/>
          </a:p>
        </p:txBody>
      </p:sp>
    </p:spTree>
    <p:extLst>
      <p:ext uri="{BB962C8B-B14F-4D97-AF65-F5344CB8AC3E}">
        <p14:creationId xmlns:p14="http://schemas.microsoft.com/office/powerpoint/2010/main" val="3446915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E6240-A272-814A-A704-6389C559D380}"/>
              </a:ext>
            </a:extLst>
          </p:cNvPr>
          <p:cNvSpPr>
            <a:spLocks noGrp="1"/>
          </p:cNvSpPr>
          <p:nvPr>
            <p:ph type="title"/>
          </p:nvPr>
        </p:nvSpPr>
        <p:spPr/>
        <p:txBody>
          <a:bodyPr/>
          <a:lstStyle/>
          <a:p>
            <a:pPr algn="ctr"/>
            <a:r>
              <a:rPr lang="en-US" b="1" u="sng"/>
              <a:t>NOT</a:t>
            </a:r>
            <a:r>
              <a:rPr lang="en-US"/>
              <a:t> to Work with Positionality?</a:t>
            </a:r>
          </a:p>
        </p:txBody>
      </p:sp>
      <p:sp>
        <p:nvSpPr>
          <p:cNvPr id="3" name="Content Placeholder 2">
            <a:extLst>
              <a:ext uri="{FF2B5EF4-FFF2-40B4-BE49-F238E27FC236}">
                <a16:creationId xmlns:a16="http://schemas.microsoft.com/office/drawing/2014/main" id="{140635F9-6FD5-AF43-87CD-5ED8C8AEEA29}"/>
              </a:ext>
            </a:extLst>
          </p:cNvPr>
          <p:cNvSpPr>
            <a:spLocks noGrp="1"/>
          </p:cNvSpPr>
          <p:nvPr>
            <p:ph idx="1"/>
          </p:nvPr>
        </p:nvSpPr>
        <p:spPr/>
        <p:txBody>
          <a:bodyPr>
            <a:normAutofit fontScale="77500" lnSpcReduction="20000"/>
          </a:bodyPr>
          <a:lstStyle/>
          <a:p>
            <a:r>
              <a:rPr lang="en-GB"/>
              <a:t>The notion of a pure and uncontaminated analyst talks to a notion of superiority in positionality. This is coupled with the central aim of the rigorous process of transference interpretation to address unconscious conflicts which potentially </a:t>
            </a:r>
            <a:r>
              <a:rPr lang="en-GB" b="1" u="sng"/>
              <a:t>erases </a:t>
            </a:r>
            <a:r>
              <a:rPr lang="en-GB"/>
              <a:t>notions of power, privilege and oppression; that is the impact of the real world and how it structures the individual and collective psyche </a:t>
            </a:r>
          </a:p>
          <a:p>
            <a:r>
              <a:rPr lang="en-GB"/>
              <a:t>A reluctance to discuss the reality of social power relations and oppression, failing to recognize them as socially constructed phenomena that are internalized. This leaves people ‘othered’ in a particular predicament. This can lead to responses, such as, acquiescence, just keeping quiet to fit in, or insisting on being heard by taking an overly forceful position demanding that issues are addressed. This can provoke negative responses by the other group members, making dialogue within the group almost impossible .</a:t>
            </a:r>
          </a:p>
          <a:p>
            <a:r>
              <a:rPr lang="en-GB"/>
              <a:t>At such times, instead of exclusively focusing on unconscious processes, which is the view of some group analysts (Garland, 2018), it is incumbent on the group analyst to intervene and not leave the group to manage such destructive dynamics. </a:t>
            </a:r>
          </a:p>
          <a:p>
            <a:r>
              <a:rPr lang="en-GB"/>
              <a:t>According to Garland (2018), if the role of the analyst is to attend primarily to the unconscious functioning of the group, leaving the group to manage themselves, does this not leave some group mem- bers at the mercy of complex oppressive dynamics? These dynamics can be generated in groups, which may also parallel occurrences in society and the social unconscious at any given time. </a:t>
            </a:r>
          </a:p>
          <a:p>
            <a:endParaRPr lang="en-GB"/>
          </a:p>
          <a:p>
            <a:endParaRPr lang="en-GB"/>
          </a:p>
          <a:p>
            <a:endParaRPr lang="en-US"/>
          </a:p>
        </p:txBody>
      </p:sp>
    </p:spTree>
    <p:extLst>
      <p:ext uri="{BB962C8B-B14F-4D97-AF65-F5344CB8AC3E}">
        <p14:creationId xmlns:p14="http://schemas.microsoft.com/office/powerpoint/2010/main" val="4233278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17C63-CF4D-1F4F-83D4-2E7FBA05B7DC}"/>
              </a:ext>
            </a:extLst>
          </p:cNvPr>
          <p:cNvSpPr>
            <a:spLocks noGrp="1"/>
          </p:cNvSpPr>
          <p:nvPr>
            <p:ph type="title"/>
          </p:nvPr>
        </p:nvSpPr>
        <p:spPr/>
        <p:txBody>
          <a:bodyPr/>
          <a:lstStyle/>
          <a:p>
            <a:r>
              <a:rPr lang="en-US"/>
              <a:t>Clinical Implications</a:t>
            </a:r>
          </a:p>
        </p:txBody>
      </p:sp>
      <p:sp>
        <p:nvSpPr>
          <p:cNvPr id="3" name="Content Placeholder 2">
            <a:extLst>
              <a:ext uri="{FF2B5EF4-FFF2-40B4-BE49-F238E27FC236}">
                <a16:creationId xmlns:a16="http://schemas.microsoft.com/office/drawing/2014/main" id="{7008F95D-9F1D-E64F-AD8E-6721FCC8EC83}"/>
              </a:ext>
            </a:extLst>
          </p:cNvPr>
          <p:cNvSpPr>
            <a:spLocks noGrp="1"/>
          </p:cNvSpPr>
          <p:nvPr>
            <p:ph idx="1"/>
          </p:nvPr>
        </p:nvSpPr>
        <p:spPr/>
        <p:txBody>
          <a:bodyPr>
            <a:normAutofit fontScale="62500" lnSpcReduction="20000"/>
          </a:bodyPr>
          <a:lstStyle/>
          <a:p>
            <a:r>
              <a:rPr lang="en-US" altLang="en-US" sz="1900" dirty="0">
                <a:cs typeface="Arial" panose="020B0604020202020204" pitchFamily="34" charset="0"/>
              </a:rPr>
              <a:t>Clinical positionality is inescapable. How a specific clinician reflects on it</a:t>
            </a:r>
            <a:r>
              <a:rPr lang="en-GB" altLang="en-US" sz="1900" dirty="0">
                <a:cs typeface="Arial" panose="020B0604020202020204" pitchFamily="34" charset="0"/>
              </a:rPr>
              <a:t> affects powerfully the psychotherapeutic matrix, process and outcome. </a:t>
            </a:r>
          </a:p>
          <a:p>
            <a:endParaRPr lang="en-GB" altLang="en-US" sz="1900" dirty="0">
              <a:cs typeface="Arial" panose="020B0604020202020204" pitchFamily="34" charset="0"/>
            </a:endParaRPr>
          </a:p>
          <a:p>
            <a:r>
              <a:rPr lang="en-GB" altLang="en-US" sz="1900" dirty="0">
                <a:cs typeface="Arial" panose="020B0604020202020204" pitchFamily="34" charset="0"/>
              </a:rPr>
              <a:t>This extends to the selection and rejection of potential group members, how the group is initially constructed and conducted, to how others are invited to participate are exited, or even expelled, from the group. </a:t>
            </a:r>
          </a:p>
          <a:p>
            <a:endParaRPr lang="en-GB" altLang="en-US" sz="1900" dirty="0">
              <a:cs typeface="Arial" panose="020B0604020202020204" pitchFamily="34" charset="0"/>
            </a:endParaRPr>
          </a:p>
          <a:p>
            <a:r>
              <a:rPr lang="en-US" altLang="en-US" sz="1900" dirty="0">
                <a:cs typeface="Arial" panose="020B0604020202020204" pitchFamily="34" charset="0"/>
              </a:rPr>
              <a:t>An understanding of positionality and Intersectionality has the potential to open up an under-interrogated understanding of clinical encounters, through explicit attention to the impact of the characteristics of the group analyst and their understanding of structural oppression on the group matrix</a:t>
            </a:r>
          </a:p>
          <a:p>
            <a:pPr>
              <a:lnSpc>
                <a:spcPct val="90000"/>
              </a:lnSpc>
            </a:pPr>
            <a:r>
              <a:rPr lang="en-GB" altLang="en-US" sz="1900" dirty="0">
                <a:cs typeface="Arial" panose="020B0604020202020204" pitchFamily="34" charset="0"/>
              </a:rPr>
              <a:t>We are not neutral to differences</a:t>
            </a:r>
          </a:p>
          <a:p>
            <a:pPr>
              <a:lnSpc>
                <a:spcPct val="90000"/>
              </a:lnSpc>
            </a:pPr>
            <a:r>
              <a:rPr lang="en-GB" altLang="en-US" sz="1900" dirty="0">
                <a:cs typeface="Arial" panose="020B0604020202020204" pitchFamily="34" charset="0"/>
              </a:rPr>
              <a:t>Working with differences  requires understanding our own  subjectivity identity, cultural assumptions and beliefs</a:t>
            </a:r>
          </a:p>
          <a:p>
            <a:pPr>
              <a:lnSpc>
                <a:spcPct val="90000"/>
              </a:lnSpc>
            </a:pPr>
            <a:r>
              <a:rPr lang="en-GB" altLang="en-US" sz="1900" dirty="0">
                <a:cs typeface="Arial" panose="020B0604020202020204" pitchFamily="34" charset="0"/>
              </a:rPr>
              <a:t>A non-defensive attitude, openness to others’ experience</a:t>
            </a:r>
          </a:p>
          <a:p>
            <a:pPr>
              <a:lnSpc>
                <a:spcPct val="90000"/>
              </a:lnSpc>
            </a:pPr>
            <a:r>
              <a:rPr lang="en-GB" altLang="en-US" sz="1900" dirty="0">
                <a:cs typeface="Arial" panose="020B0604020202020204" pitchFamily="34" charset="0"/>
              </a:rPr>
              <a:t>Take an active interest in difference </a:t>
            </a:r>
          </a:p>
          <a:p>
            <a:pPr>
              <a:lnSpc>
                <a:spcPct val="90000"/>
              </a:lnSpc>
            </a:pPr>
            <a:r>
              <a:rPr lang="en-GB" altLang="en-US" sz="1900" dirty="0">
                <a:cs typeface="Arial" panose="020B0604020202020204" pitchFamily="34" charset="0"/>
              </a:rPr>
              <a:t>To own and tolerate not knowing</a:t>
            </a:r>
          </a:p>
          <a:p>
            <a:pPr>
              <a:lnSpc>
                <a:spcPct val="90000"/>
              </a:lnSpc>
            </a:pPr>
            <a:r>
              <a:rPr lang="en-GB" altLang="en-US" sz="1900" dirty="0">
                <a:cs typeface="Arial" panose="020B0604020202020204" pitchFamily="34" charset="0"/>
              </a:rPr>
              <a:t>A recognition that we are permeated to the core by society, culture, community, family, group.</a:t>
            </a:r>
          </a:p>
          <a:p>
            <a:endParaRPr lang="en-US" dirty="0"/>
          </a:p>
        </p:txBody>
      </p:sp>
    </p:spTree>
    <p:extLst>
      <p:ext uri="{BB962C8B-B14F-4D97-AF65-F5344CB8AC3E}">
        <p14:creationId xmlns:p14="http://schemas.microsoft.com/office/powerpoint/2010/main" val="106127873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12234</TotalTime>
  <Words>2165</Words>
  <Application>Microsoft Office PowerPoint</Application>
  <PresentationFormat>Widescreen</PresentationFormat>
  <Paragraphs>81</Paragraphs>
  <Slides>12</Slides>
  <Notes>0</Notes>
  <HiddenSlides>0</HiddenSlides>
  <MMClips>2</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Century Gothic</vt:lpstr>
      <vt:lpstr>Wingdings 3</vt:lpstr>
      <vt:lpstr>Wisp</vt:lpstr>
      <vt:lpstr>The Intersectional Positionality of the Group Analyst  EGATIN</vt:lpstr>
      <vt:lpstr>Overview</vt:lpstr>
      <vt:lpstr>Working Definition of Positionality</vt:lpstr>
      <vt:lpstr>Working Definitions of Structural Oppression</vt:lpstr>
      <vt:lpstr>The Trauma of Being Othered</vt:lpstr>
      <vt:lpstr> Self Location, Power and Context</vt:lpstr>
      <vt:lpstr>What Does it Mean to Work with Positionality</vt:lpstr>
      <vt:lpstr>NOT to Work with Positionality?</vt:lpstr>
      <vt:lpstr>Clinical Implications</vt:lpstr>
      <vt:lpstr>Presentazione standard di PowerPoint</vt:lpstr>
      <vt:lpstr>Clinical Implications:  What we need to know when working with People who have suffered Structural Oppression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Homophobia on Gay Men</dc:title>
  <dc:creator>Stuart Stevenson</dc:creator>
  <cp:lastModifiedBy>KK4094</cp:lastModifiedBy>
  <cp:revision>35</cp:revision>
  <dcterms:created xsi:type="dcterms:W3CDTF">2021-06-11T16:27:30Z</dcterms:created>
  <dcterms:modified xsi:type="dcterms:W3CDTF">2022-05-23T14:49:57Z</dcterms:modified>
</cp:coreProperties>
</file>